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4" r:id="rId1"/>
  </p:sldMasterIdLst>
  <p:notesMasterIdLst>
    <p:notesMasterId r:id="rId9"/>
  </p:notesMasterIdLst>
  <p:handoutMasterIdLst>
    <p:handoutMasterId r:id="rId10"/>
  </p:handoutMasterIdLst>
  <p:sldIdLst>
    <p:sldId id="290" r:id="rId2"/>
    <p:sldId id="292" r:id="rId3"/>
    <p:sldId id="293" r:id="rId4"/>
    <p:sldId id="294" r:id="rId5"/>
    <p:sldId id="296" r:id="rId6"/>
    <p:sldId id="298" r:id="rId7"/>
    <p:sldId id="297" r:id="rId8"/>
  </p:sldIdLst>
  <p:sldSz cx="9144000" cy="5143500" type="screen16x9"/>
  <p:notesSz cx="6858000" cy="9144000"/>
  <p:defaultTextStyle>
    <a:defPPr>
      <a:defRPr lang="en-US"/>
    </a:defPPr>
    <a:lvl1pPr marL="0" algn="l" defTabSz="34312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3129" algn="l" defTabSz="34312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6257" algn="l" defTabSz="34312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9386" algn="l" defTabSz="34312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2514" algn="l" defTabSz="34312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5643" algn="l" defTabSz="34312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8772" algn="l" defTabSz="34312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1900" algn="l" defTabSz="34312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5029" algn="l" defTabSz="34312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A4A3A4"/>
          </p15:clr>
        </p15:guide>
        <p15:guide id="2" orient="horz" pos="1095">
          <p15:clr>
            <a:srgbClr val="A4A3A4"/>
          </p15:clr>
        </p15:guide>
        <p15:guide id="3" orient="horz" pos="2355">
          <p15:clr>
            <a:srgbClr val="A4A3A4"/>
          </p15:clr>
        </p15:guide>
        <p15:guide id="4" pos="509">
          <p15:clr>
            <a:srgbClr val="A4A3A4"/>
          </p15:clr>
        </p15:guide>
        <p15:guide id="5" pos="4129">
          <p15:clr>
            <a:srgbClr val="A4A3A4"/>
          </p15:clr>
        </p15:guide>
        <p15:guide id="6" pos="599">
          <p15:clr>
            <a:srgbClr val="A4A3A4"/>
          </p15:clr>
        </p15:guide>
        <p15:guide id="7" orient="horz" pos="660">
          <p15:clr>
            <a:srgbClr val="A4A3A4"/>
          </p15:clr>
        </p15:guide>
        <p15:guide id="8" orient="horz" pos="476">
          <p15:clr>
            <a:srgbClr val="A4A3A4"/>
          </p15:clr>
        </p15:guide>
        <p15:guide id="9" orient="horz" pos="821">
          <p15:clr>
            <a:srgbClr val="A4A3A4"/>
          </p15:clr>
        </p15:guide>
        <p15:guide id="10" orient="horz" pos="2018">
          <p15:clr>
            <a:srgbClr val="A4A3A4"/>
          </p15:clr>
        </p15:guide>
        <p15:guide id="11" orient="horz" pos="1758">
          <p15:clr>
            <a:srgbClr val="A4A3A4"/>
          </p15:clr>
        </p15:guide>
        <p15:guide id="12" pos="382">
          <p15:clr>
            <a:srgbClr val="A4A3A4"/>
          </p15:clr>
        </p15:guide>
        <p15:guide id="13" pos="3100">
          <p15:clr>
            <a:srgbClr val="A4A3A4"/>
          </p15:clr>
        </p15:guide>
        <p15:guide id="14" pos="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E56C37"/>
    <a:srgbClr val="E3E3DF"/>
    <a:srgbClr val="3AC62F"/>
    <a:srgbClr val="064B7C"/>
    <a:srgbClr val="1B97D1"/>
    <a:srgbClr val="494949"/>
    <a:srgbClr val="686868"/>
    <a:srgbClr val="969696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3" autoAdjust="0"/>
    <p:restoredTop sz="99372" autoAdjust="0"/>
  </p:normalViewPr>
  <p:slideViewPr>
    <p:cSldViewPr snapToGrid="0" snapToObjects="1">
      <p:cViewPr varScale="1">
        <p:scale>
          <a:sx n="60" d="100"/>
          <a:sy n="60" d="100"/>
        </p:scale>
        <p:origin x="654" y="66"/>
      </p:cViewPr>
      <p:guideLst>
        <p:guide orient="horz" pos="625"/>
        <p:guide orient="horz" pos="1095"/>
        <p:guide orient="horz" pos="2355"/>
        <p:guide pos="509"/>
        <p:guide pos="4129"/>
        <p:guide pos="599"/>
        <p:guide orient="horz" pos="660"/>
        <p:guide orient="horz" pos="476"/>
        <p:guide orient="horz" pos="821"/>
        <p:guide orient="horz" pos="2018"/>
        <p:guide orient="horz" pos="1758"/>
        <p:guide pos="382"/>
        <p:guide pos="3100"/>
        <p:guide pos="5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2A81F-78C7-E440-9079-2EB66B8AC635}" type="datetimeFigureOut">
              <a:rPr lang="en-US" smtClean="0">
                <a:latin typeface="Arial"/>
              </a:rPr>
              <a:t>3/23/2015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513AF-E49A-4440-8C95-B32979C7EF27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73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B6C3568D-0BFB-614F-857F-9A2B6EBEEF77}" type="datetimeFigureOut">
              <a:rPr lang="en-US" smtClean="0"/>
              <a:pPr/>
              <a:t>3/23/2015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528E766-D65B-A946-AB93-E463F7094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275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3129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1pPr>
    <a:lvl2pPr marL="343129" algn="l" defTabSz="343129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2pPr>
    <a:lvl3pPr marL="686257" algn="l" defTabSz="343129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3pPr>
    <a:lvl4pPr marL="1029386" algn="l" defTabSz="343129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4pPr>
    <a:lvl5pPr marL="1372514" algn="l" defTabSz="343129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5pPr>
    <a:lvl6pPr marL="1715643" algn="l" defTabSz="343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772" algn="l" defTabSz="343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900" algn="l" defTabSz="343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5029" algn="l" defTabSz="343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739" y="731020"/>
            <a:ext cx="6070593" cy="741790"/>
          </a:xfrm>
        </p:spPr>
        <p:txBody>
          <a:bodyPr rIns="0" anchor="t">
            <a:noAutofit/>
          </a:bodyPr>
          <a:lstStyle>
            <a:lvl1pPr algn="l">
              <a:defRPr sz="36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45739" y="1480342"/>
            <a:ext cx="6002403" cy="547688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  <a:lvl2pPr marL="343129" indent="0">
              <a:buNone/>
              <a:defRPr/>
            </a:lvl2pPr>
            <a:lvl3pPr marL="686257" indent="0">
              <a:buNone/>
              <a:defRPr/>
            </a:lvl3pPr>
            <a:lvl4pPr marL="1029386" indent="0">
              <a:buNone/>
              <a:defRPr/>
            </a:lvl4pPr>
            <a:lvl5pPr marL="1372514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739" y="4423818"/>
            <a:ext cx="20701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71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nak yo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13929" y="1399314"/>
            <a:ext cx="7685588" cy="577081"/>
          </a:xfrm>
          <a:prstGeom prst="rect">
            <a:avLst/>
          </a:prstGeom>
          <a:noFill/>
        </p:spPr>
        <p:txBody>
          <a:bodyPr wrap="square" lIns="68626" tIns="34313" rIns="68626" bIns="34313" rtlCol="0" anchor="ctr">
            <a:spAutoFit/>
          </a:bodyPr>
          <a:lstStyle/>
          <a:p>
            <a:pPr marL="0" marR="0" indent="0" algn="ctr" defTabSz="3431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Helvetica Neue Thin"/>
              </a:rPr>
              <a:t>Thank you</a:t>
            </a:r>
            <a:endParaRPr lang="en-US" sz="3300" b="0" i="0" dirty="0">
              <a:solidFill>
                <a:srgbClr val="FFFFFF"/>
              </a:solidFill>
              <a:latin typeface="+mj-lt"/>
              <a:cs typeface="Helvetica Neue Thin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33206" y="4554483"/>
            <a:ext cx="1652190" cy="47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66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929" y="879242"/>
            <a:ext cx="7711864" cy="1355978"/>
          </a:xfrm>
        </p:spPr>
        <p:txBody>
          <a:bodyPr rIns="0" anchor="ctr">
            <a:normAutofit/>
          </a:bodyPr>
          <a:lstStyle>
            <a:lvl1pPr algn="ctr">
              <a:defRPr sz="30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Section head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33206" y="4554483"/>
            <a:ext cx="1652190" cy="47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78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61511" y="4764759"/>
            <a:ext cx="2133600" cy="273844"/>
          </a:xfrm>
          <a:prstGeom prst="rect">
            <a:avLst/>
          </a:prstGeom>
        </p:spPr>
        <p:txBody>
          <a:bodyPr vert="horz" lIns="68626" tIns="34313" rIns="68626" bIns="34313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F2066-C172-C043-9656-E2597F9B5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119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71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465" y="796104"/>
            <a:ext cx="3694959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3129" indent="0">
              <a:buNone/>
              <a:defRPr sz="1500" b="1"/>
            </a:lvl2pPr>
            <a:lvl3pPr marL="686257" indent="0">
              <a:buNone/>
              <a:defRPr sz="1400" b="1"/>
            </a:lvl3pPr>
            <a:lvl4pPr marL="1029386" indent="0">
              <a:buNone/>
              <a:defRPr sz="1200" b="1"/>
            </a:lvl4pPr>
            <a:lvl5pPr marL="1372514" indent="0">
              <a:buNone/>
              <a:defRPr sz="1200" b="1"/>
            </a:lvl5pPr>
            <a:lvl6pPr marL="1715643" indent="0">
              <a:buNone/>
              <a:defRPr sz="1200" b="1"/>
            </a:lvl6pPr>
            <a:lvl7pPr marL="2058772" indent="0">
              <a:buNone/>
              <a:defRPr sz="1200" b="1"/>
            </a:lvl7pPr>
            <a:lvl8pPr marL="2401900" indent="0">
              <a:buNone/>
              <a:defRPr sz="1200" b="1"/>
            </a:lvl8pPr>
            <a:lvl9pPr marL="2745029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730" y="1275925"/>
            <a:ext cx="3943695" cy="3362084"/>
          </a:xfrm>
        </p:spPr>
        <p:txBody>
          <a:bodyPr/>
          <a:lstStyle>
            <a:lvl1pPr>
              <a:defRPr sz="15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4425" y="796104"/>
            <a:ext cx="3842376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rgbClr val="FF4300"/>
                </a:solidFill>
                <a:latin typeface="+mj-lt"/>
              </a:defRPr>
            </a:lvl1pPr>
            <a:lvl2pPr marL="343129" indent="0">
              <a:buNone/>
              <a:defRPr sz="1500" b="1"/>
            </a:lvl2pPr>
            <a:lvl3pPr marL="686257" indent="0">
              <a:buNone/>
              <a:defRPr sz="1400" b="1"/>
            </a:lvl3pPr>
            <a:lvl4pPr marL="1029386" indent="0">
              <a:buNone/>
              <a:defRPr sz="1200" b="1"/>
            </a:lvl4pPr>
            <a:lvl5pPr marL="1372514" indent="0">
              <a:buNone/>
              <a:defRPr sz="1200" b="1"/>
            </a:lvl5pPr>
            <a:lvl6pPr marL="1715643" indent="0">
              <a:buNone/>
              <a:defRPr sz="1200" b="1"/>
            </a:lvl6pPr>
            <a:lvl7pPr marL="2058772" indent="0">
              <a:buNone/>
              <a:defRPr sz="1200" b="1"/>
            </a:lvl7pPr>
            <a:lvl8pPr marL="2401900" indent="0">
              <a:buNone/>
              <a:defRPr sz="1200" b="1"/>
            </a:lvl8pPr>
            <a:lvl9pPr marL="2745029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83849" y="1275926"/>
            <a:ext cx="4102951" cy="3362084"/>
          </a:xfrm>
        </p:spPr>
        <p:txBody>
          <a:bodyPr/>
          <a:lstStyle>
            <a:lvl1pPr>
              <a:defRPr sz="15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654700" y="4764759"/>
            <a:ext cx="2133600" cy="273844"/>
          </a:xfrm>
          <a:prstGeom prst="rect">
            <a:avLst/>
          </a:prstGeom>
        </p:spPr>
        <p:txBody>
          <a:bodyPr vert="horz" lIns="68626" tIns="34313" rIns="68626" bIns="34313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F2066-C172-C043-9656-E2597F9B5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9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oint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48" y="1674319"/>
            <a:ext cx="7373158" cy="1792644"/>
          </a:xfrm>
        </p:spPr>
        <p:txBody>
          <a:bodyPr anchor="ctr">
            <a:noAutofit/>
          </a:bodyPr>
          <a:lstStyle>
            <a:lvl1pPr>
              <a:defRPr sz="30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68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ACACA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891" y="386367"/>
            <a:ext cx="2679793" cy="153088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65058" y="2590800"/>
            <a:ext cx="2679316" cy="1724025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343129" indent="0">
              <a:buNone/>
              <a:defRPr/>
            </a:lvl2pPr>
            <a:lvl3pPr marL="686257" indent="0">
              <a:buNone/>
              <a:defRPr/>
            </a:lvl3pPr>
            <a:lvl4pPr marL="1029386" indent="0">
              <a:buNone/>
              <a:defRPr/>
            </a:lvl4pPr>
            <a:lvl5pPr marL="1372514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43045" y="386368"/>
            <a:ext cx="4157230" cy="392845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86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7603" y="1064989"/>
            <a:ext cx="3926906" cy="3386753"/>
          </a:xfrm>
        </p:spPr>
        <p:txBody>
          <a:bodyPr/>
          <a:lstStyle>
            <a:lvl1pPr>
              <a:defRPr sz="15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</a:t>
            </a:r>
            <a:r>
              <a:rPr lang="en-US" dirty="0" err="1" smtClean="0"/>
              <a:t>levelxa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4022" y="1064989"/>
            <a:ext cx="3931209" cy="3386753"/>
          </a:xfrm>
        </p:spPr>
        <p:txBody>
          <a:bodyPr/>
          <a:lstStyle>
            <a:lvl1pPr>
              <a:defRPr sz="15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61511" y="4764759"/>
            <a:ext cx="2133600" cy="273844"/>
          </a:xfrm>
          <a:prstGeom prst="rect">
            <a:avLst/>
          </a:prstGeom>
        </p:spPr>
        <p:txBody>
          <a:bodyPr vert="horz" lIns="68626" tIns="34313" rIns="68626" bIns="34313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F2066-C172-C043-9656-E2597F9B5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6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no_ba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726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3E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3256" y="335491"/>
            <a:ext cx="7798458" cy="506021"/>
          </a:xfrm>
          <a:prstGeom prst="rect">
            <a:avLst/>
          </a:prstGeom>
        </p:spPr>
        <p:txBody>
          <a:bodyPr vert="horz" lIns="68626" tIns="34313" rIns="68626" bIns="34313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828" y="1067062"/>
            <a:ext cx="8105235" cy="3527561"/>
          </a:xfrm>
          <a:prstGeom prst="rect">
            <a:avLst/>
          </a:prstGeom>
        </p:spPr>
        <p:txBody>
          <a:bodyPr vert="horz" lIns="68626" tIns="34313" rIns="68626" bIns="34313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65059" y="4764759"/>
            <a:ext cx="2133600" cy="273844"/>
          </a:xfrm>
          <a:prstGeom prst="rect">
            <a:avLst/>
          </a:prstGeom>
        </p:spPr>
        <p:txBody>
          <a:bodyPr vert="horz" lIns="68626" tIns="34313" rIns="68626" bIns="34313" rtlCol="0" anchor="ctr"/>
          <a:lstStyle>
            <a:lvl1pPr algn="l">
              <a:defRPr sz="900" b="0" i="0">
                <a:solidFill>
                  <a:schemeClr val="tx1">
                    <a:lumMod val="40000"/>
                    <a:lumOff val="6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B9CF2066-C172-C043-9656-E2597F9B5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9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7" r:id="rId2"/>
    <p:sldLayoutId id="2147483920" r:id="rId3"/>
    <p:sldLayoutId id="2147483916" r:id="rId4"/>
    <p:sldLayoutId id="2147483919" r:id="rId5"/>
    <p:sldLayoutId id="2147483923" r:id="rId6"/>
    <p:sldLayoutId id="2147483924" r:id="rId7"/>
    <p:sldLayoutId id="2147483918" r:id="rId8"/>
    <p:sldLayoutId id="2147483925" r:id="rId9"/>
    <p:sldLayoutId id="2147483922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43129" rtl="0" eaLnBrk="1" latinLnBrk="0" hangingPunct="1">
        <a:spcBef>
          <a:spcPct val="0"/>
        </a:spcBef>
        <a:buNone/>
        <a:defRPr sz="2700" b="0" i="0" kern="1200">
          <a:solidFill>
            <a:schemeClr val="tx2"/>
          </a:solidFill>
          <a:latin typeface="+mj-lt"/>
          <a:ea typeface="+mj-ea"/>
          <a:cs typeface="Helvetica Neue Thin"/>
        </a:defRPr>
      </a:lvl1pPr>
    </p:titleStyle>
    <p:bodyStyle>
      <a:lvl1pPr marL="257346" indent="-257346" algn="l" defTabSz="343129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000" b="0" i="0" kern="1200" spc="23">
          <a:solidFill>
            <a:schemeClr val="tx1"/>
          </a:solidFill>
          <a:latin typeface="+mn-lt"/>
          <a:ea typeface="+mn-ea"/>
          <a:cs typeface="Helvetica Neue Thin"/>
        </a:defRPr>
      </a:lvl1pPr>
      <a:lvl2pPr marL="557584" indent="-214455" algn="l" defTabSz="343129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000" b="0" i="0" kern="1200" spc="23">
          <a:solidFill>
            <a:schemeClr val="tx1"/>
          </a:solidFill>
          <a:latin typeface="+mn-lt"/>
          <a:ea typeface="+mn-ea"/>
          <a:cs typeface="Helvetica Neue Thin"/>
        </a:defRPr>
      </a:lvl2pPr>
      <a:lvl3pPr marL="857822" indent="-171564" algn="l" defTabSz="343129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000" b="0" i="0" kern="1200" spc="23">
          <a:solidFill>
            <a:schemeClr val="tx1"/>
          </a:solidFill>
          <a:latin typeface="+mn-lt"/>
          <a:ea typeface="+mn-ea"/>
          <a:cs typeface="Helvetica Neue Thin"/>
        </a:defRPr>
      </a:lvl3pPr>
      <a:lvl4pPr marL="1200950" indent="-171564" algn="l" defTabSz="343129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000" b="0" i="0" kern="1200" spc="23">
          <a:solidFill>
            <a:schemeClr val="tx1"/>
          </a:solidFill>
          <a:latin typeface="+mn-lt"/>
          <a:ea typeface="+mn-ea"/>
          <a:cs typeface="Helvetica Neue Thin"/>
        </a:defRPr>
      </a:lvl4pPr>
      <a:lvl5pPr marL="1544079" indent="-171564" algn="l" defTabSz="343129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2000" b="0" i="0" kern="1200" spc="23">
          <a:solidFill>
            <a:schemeClr val="tx1"/>
          </a:solidFill>
          <a:latin typeface="+mn-lt"/>
          <a:ea typeface="+mn-ea"/>
          <a:cs typeface="Helvetica Neue Thin"/>
        </a:defRPr>
      </a:lvl5pPr>
      <a:lvl6pPr marL="1887207" indent="-171564" algn="l" defTabSz="343129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0336" indent="-171564" algn="l" defTabSz="343129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3465" indent="-171564" algn="l" defTabSz="343129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6593" indent="-171564" algn="l" defTabSz="343129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129" algn="l" defTabSz="343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257" algn="l" defTabSz="343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386" algn="l" defTabSz="343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514" algn="l" defTabSz="343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643" algn="l" defTabSz="343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772" algn="l" defTabSz="343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900" algn="l" defTabSz="343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5029" algn="l" defTabSz="343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2p_16x9_@72ppi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4" b="23038"/>
          <a:stretch/>
        </p:blipFill>
        <p:spPr>
          <a:xfrm>
            <a:off x="-1" y="932688"/>
            <a:ext cx="9144000" cy="304495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3488773"/>
            <a:ext cx="9144001" cy="1654727"/>
          </a:xfrm>
          <a:prstGeom prst="rect">
            <a:avLst/>
          </a:prstGeom>
          <a:solidFill>
            <a:srgbClr val="E56C37"/>
          </a:solidFill>
          <a:ln w="12700" cmpd="sng">
            <a:solidFill>
              <a:srgbClr val="E56C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 smtClean="0">
              <a:solidFill>
                <a:srgbClr val="5A5A5A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42929" y="3507794"/>
            <a:ext cx="7258143" cy="1568467"/>
          </a:xfrm>
          <a:prstGeom prst="rect">
            <a:avLst/>
          </a:prstGeom>
        </p:spPr>
        <p:txBody>
          <a:bodyPr vert="horz" lIns="68626" tIns="34313" rIns="68626" bIns="34313" rtlCol="0" anchor="ctr">
            <a:noAutofit/>
          </a:bodyPr>
          <a:lstStyle>
            <a:lvl1pPr algn="l" defTabSz="343129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tx2"/>
                </a:solidFill>
                <a:latin typeface="+mj-lt"/>
                <a:ea typeface="+mj-ea"/>
                <a:cs typeface="Helvetica Neue Thin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2015 </a:t>
            </a:r>
            <a:r>
              <a:rPr lang="en-US" sz="2800" smtClean="0">
                <a:solidFill>
                  <a:schemeClr val="bg1"/>
                </a:solidFill>
                <a:latin typeface="Helvetica Neue Light"/>
                <a:cs typeface="Helvetica Neue Light"/>
              </a:rPr>
              <a:t>Customer Survey </a:t>
            </a:r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&amp; Incentive Plan</a:t>
            </a:r>
          </a:p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rgbClr val="333333"/>
                </a:solidFill>
                <a:latin typeface="Helvetica Neue"/>
                <a:cs typeface="Helvetica Neue"/>
              </a:rPr>
              <a:t>Alex Sedan, </a:t>
            </a:r>
            <a:r>
              <a:rPr lang="en-US" sz="1800" dirty="0">
                <a:solidFill>
                  <a:srgbClr val="333333"/>
                </a:solidFill>
                <a:latin typeface="Helvetica Neue Light"/>
                <a:cs typeface="Helvetica Neue Light"/>
              </a:rPr>
              <a:t>Senior V.P. point2point</a:t>
            </a:r>
          </a:p>
          <a:p>
            <a:pPr algn="ctr">
              <a:spcBef>
                <a:spcPts val="0"/>
              </a:spcBef>
            </a:pPr>
            <a:endParaRPr lang="en-US" sz="1800" dirty="0">
              <a:solidFill>
                <a:srgbClr val="494949"/>
              </a:solidFill>
              <a:latin typeface="Helvetica Neue Light"/>
              <a:cs typeface="Helvetica Neue Light"/>
            </a:endParaRPr>
          </a:p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333333"/>
                </a:solidFill>
                <a:latin typeface="Helvetica Neue Light"/>
                <a:cs typeface="Helvetica Neue Light"/>
              </a:rPr>
              <a:t>Nov. 30, </a:t>
            </a:r>
            <a:r>
              <a:rPr lang="en-US" sz="1800" dirty="0" smtClean="0">
                <a:solidFill>
                  <a:srgbClr val="333333"/>
                </a:solidFill>
                <a:latin typeface="Helvetica Neue Light"/>
                <a:cs typeface="Helvetica Neue Light"/>
              </a:rPr>
              <a:t>2014</a:t>
            </a:r>
            <a:endParaRPr lang="en-US" sz="1800" dirty="0">
              <a:solidFill>
                <a:srgbClr val="333333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1" name="Picture 10" descr="point2point_logo_0224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30" y="132965"/>
            <a:ext cx="2427941" cy="663662"/>
          </a:xfrm>
          <a:prstGeom prst="rect">
            <a:avLst/>
          </a:prstGeom>
        </p:spPr>
      </p:pic>
      <p:pic>
        <p:nvPicPr>
          <p:cNvPr id="13" name="Picture 12" descr="p2p-bannerbgd@2x-02_dd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88994"/>
            <a:ext cx="9143999" cy="9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6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256" y="186071"/>
            <a:ext cx="7798458" cy="59833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Thin"/>
              </a:rPr>
              <a:t>Customer Survey</a:t>
            </a:r>
            <a:endParaRPr lang="en-US" sz="3600" dirty="0">
              <a:solidFill>
                <a:schemeClr val="bg1"/>
              </a:solidFill>
              <a:latin typeface="Helvetica Neue Thi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9706" y="1176247"/>
            <a:ext cx="7798458" cy="1699932"/>
          </a:xfrm>
          <a:prstGeom prst="rect">
            <a:avLst/>
          </a:prstGeom>
        </p:spPr>
        <p:txBody>
          <a:bodyPr vert="horz" lIns="457200" tIns="34313" rIns="68626" bIns="34313" rtlCol="0" anchor="t" anchorCtr="0">
            <a:noAutofit/>
          </a:bodyPr>
          <a:lstStyle>
            <a:lvl1pPr algn="l" defTabSz="343129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tx2"/>
                </a:solidFill>
                <a:latin typeface="+mj-lt"/>
                <a:ea typeface="+mj-ea"/>
                <a:cs typeface="Helvetica Neue Thin"/>
              </a:defRPr>
            </a:lvl1pPr>
          </a:lstStyle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E3E3DF"/>
                </a:solidFill>
                <a:latin typeface="Helvetica Neue Thin"/>
              </a:rPr>
              <a:t>22,000 respondents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E3E3DF"/>
                </a:solidFill>
              </a:rPr>
              <a:t>6 </a:t>
            </a:r>
            <a:r>
              <a:rPr lang="en-US" sz="2400" dirty="0" smtClean="0">
                <a:solidFill>
                  <a:srgbClr val="E3E3DF"/>
                </a:solidFill>
              </a:rPr>
              <a:t>months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smtClean="0">
                <a:solidFill>
                  <a:srgbClr val="E3E3DF"/>
                </a:solidFill>
              </a:rPr>
              <a:t>6 months</a:t>
            </a:r>
            <a:endParaRPr lang="en-US" sz="2400" dirty="0">
              <a:solidFill>
                <a:srgbClr val="E3E3DF"/>
              </a:solidFill>
            </a:endParaRP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E3E3DF"/>
                </a:solidFill>
              </a:rPr>
              <a:t>Email and Web</a:t>
            </a:r>
            <a:endParaRPr lang="en-US" sz="2400" dirty="0">
              <a:solidFill>
                <a:srgbClr val="E3E3DF"/>
              </a:solidFill>
            </a:endParaRPr>
          </a:p>
        </p:txBody>
      </p:sp>
      <p:pic>
        <p:nvPicPr>
          <p:cNvPr id="7" name="Picture 6" descr="point2point_logo_w_spot_color_reversed.png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4679468"/>
            <a:ext cx="1509058" cy="3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1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256" y="186071"/>
            <a:ext cx="7798458" cy="59833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Thin"/>
              </a:rPr>
              <a:t>Survey Demographics Highlights</a:t>
            </a:r>
            <a:endParaRPr lang="en-US" sz="3600" dirty="0">
              <a:solidFill>
                <a:schemeClr val="bg1"/>
              </a:solidFill>
              <a:latin typeface="Helvetica Neue Thi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9706" y="1168776"/>
            <a:ext cx="7798458" cy="2133226"/>
          </a:xfrm>
          <a:prstGeom prst="rect">
            <a:avLst/>
          </a:prstGeom>
        </p:spPr>
        <p:txBody>
          <a:bodyPr vert="horz" lIns="457200" tIns="34313" rIns="68626" bIns="34313" rtlCol="0" anchor="t" anchorCtr="0">
            <a:noAutofit/>
          </a:bodyPr>
          <a:lstStyle>
            <a:lvl1pPr algn="l" defTabSz="343129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tx2"/>
                </a:solidFill>
                <a:latin typeface="+mj-lt"/>
                <a:ea typeface="+mj-ea"/>
                <a:cs typeface="Helvetica Neue Thin"/>
              </a:defRPr>
            </a:lvl1pPr>
          </a:lstStyle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E3E3DF"/>
                </a:solidFill>
                <a:latin typeface="Helvetica Neue Thin"/>
              </a:rPr>
              <a:t>55% generation y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E3E3DF"/>
                </a:solidFill>
              </a:rPr>
              <a:t>65% </a:t>
            </a:r>
            <a:r>
              <a:rPr lang="en-US" sz="2400" dirty="0">
                <a:solidFill>
                  <a:srgbClr val="E3E3DF"/>
                </a:solidFill>
              </a:rPr>
              <a:t>f</a:t>
            </a:r>
            <a:r>
              <a:rPr lang="en-US" sz="2400" dirty="0" smtClean="0">
                <a:solidFill>
                  <a:srgbClr val="E3E3DF"/>
                </a:solidFill>
              </a:rPr>
              <a:t>emale / 35% male</a:t>
            </a:r>
            <a:endParaRPr lang="en-US" sz="2400" dirty="0">
              <a:solidFill>
                <a:srgbClr val="E3E3DF"/>
              </a:solidFill>
            </a:endParaRP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E3E3DF"/>
                </a:solidFill>
              </a:rPr>
              <a:t>76% live in or near major cities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E3E3DF"/>
                </a:solidFill>
              </a:rPr>
              <a:t>69% from East and West regions</a:t>
            </a:r>
            <a:endParaRPr lang="en-US" sz="2400" dirty="0">
              <a:solidFill>
                <a:srgbClr val="E3E3DF"/>
              </a:solidFill>
            </a:endParaRPr>
          </a:p>
        </p:txBody>
      </p:sp>
      <p:pic>
        <p:nvPicPr>
          <p:cNvPr id="7" name="Picture 6" descr="point2point_logo_w_spot_color_reversed.png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4679468"/>
            <a:ext cx="1509058" cy="3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9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ollarphotoclub_78685352_d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94" y="1183070"/>
            <a:ext cx="1400995" cy="131366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7597587" y="1207621"/>
            <a:ext cx="1339850" cy="1339850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 smtClean="0">
              <a:solidFill>
                <a:srgbClr val="5A5A5A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86112"/>
          </a:xfrm>
          <a:prstGeom prst="rect">
            <a:avLst/>
          </a:prstGeom>
          <a:solidFill>
            <a:srgbClr val="494949"/>
          </a:solidFill>
          <a:ln w="12700" cmpd="sng">
            <a:solidFill>
              <a:srgbClr val="3333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 smtClean="0">
              <a:solidFill>
                <a:srgbClr val="33333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256" y="186071"/>
            <a:ext cx="7798458" cy="59833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Thin"/>
              </a:rPr>
              <a:t>Reasons for joining</a:t>
            </a:r>
            <a:endParaRPr lang="en-US" sz="3600" dirty="0">
              <a:solidFill>
                <a:schemeClr val="bg1"/>
              </a:solidFill>
              <a:latin typeface="Helvetica Neue Thi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9706" y="1168775"/>
            <a:ext cx="7798458" cy="2163109"/>
          </a:xfrm>
          <a:prstGeom prst="rect">
            <a:avLst/>
          </a:prstGeom>
        </p:spPr>
        <p:txBody>
          <a:bodyPr vert="horz" lIns="457200" tIns="34313" rIns="68626" bIns="34313" rtlCol="0" anchor="t" anchorCtr="0">
            <a:noAutofit/>
          </a:bodyPr>
          <a:lstStyle>
            <a:lvl1pPr algn="l" defTabSz="343129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tx2"/>
                </a:solidFill>
                <a:latin typeface="+mj-lt"/>
                <a:ea typeface="+mj-ea"/>
                <a:cs typeface="Helvetica Neue Thin"/>
              </a:defRPr>
            </a:lvl1pPr>
          </a:lstStyle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Helvetica Neue Thin"/>
              </a:rPr>
              <a:t>Concerns about the environment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</a:rPr>
              <a:t>Offers flexibility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</a:rPr>
              <a:t>Chance to try different cars</a:t>
            </a:r>
            <a:endParaRPr lang="en-US" sz="2400" dirty="0">
              <a:solidFill>
                <a:srgbClr val="333333"/>
              </a:solidFill>
            </a:endParaRP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</a:rPr>
              <a:t>Financially prudent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</a:rPr>
              <a:t>Provides social opportunities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631765"/>
            <a:ext cx="9144000" cy="511735"/>
          </a:xfrm>
          <a:prstGeom prst="rect">
            <a:avLst/>
          </a:prstGeom>
          <a:solidFill>
            <a:srgbClr val="E56C37"/>
          </a:solidFill>
          <a:ln w="12700" cmpd="sng">
            <a:solidFill>
              <a:srgbClr val="E56C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 smtClean="0">
              <a:solidFill>
                <a:srgbClr val="5A5A5A"/>
              </a:solidFill>
            </a:endParaRPr>
          </a:p>
        </p:txBody>
      </p:sp>
      <p:pic>
        <p:nvPicPr>
          <p:cNvPr id="6" name="Picture 5" descr="point2point_logo_w_spot_color_reversed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4686939"/>
            <a:ext cx="1509058" cy="399836"/>
          </a:xfrm>
          <a:prstGeom prst="rect">
            <a:avLst/>
          </a:prstGeom>
        </p:spPr>
      </p:pic>
      <p:pic>
        <p:nvPicPr>
          <p:cNvPr id="8" name="Picture 7" descr="p2p-bannerbgd@2x-02_dd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88994"/>
            <a:ext cx="9143999" cy="97118"/>
          </a:xfrm>
          <a:prstGeom prst="rect">
            <a:avLst/>
          </a:prstGeom>
        </p:spPr>
      </p:pic>
      <p:pic>
        <p:nvPicPr>
          <p:cNvPr id="5" name="Picture 4" descr="Dollarphotoclub_38575779_dd1.png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8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42" y="1627215"/>
            <a:ext cx="2445649" cy="239738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519382" y="1561087"/>
            <a:ext cx="2560964" cy="2560964"/>
          </a:xfrm>
          <a:prstGeom prst="ellipse">
            <a:avLst/>
          </a:prstGeom>
          <a:noFill/>
          <a:ln w="38100" cmpd="sng">
            <a:solidFill>
              <a:srgbClr val="333333">
                <a:alpha val="6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 smtClean="0">
              <a:solidFill>
                <a:srgbClr val="5A5A5A"/>
              </a:solidFill>
            </a:endParaRPr>
          </a:p>
        </p:txBody>
      </p:sp>
      <p:pic>
        <p:nvPicPr>
          <p:cNvPr id="14" name="Picture 13" descr="Dollarphotoclub_56087214_dd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31" y="3216745"/>
            <a:ext cx="1320180" cy="1232168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897811" y="3185020"/>
            <a:ext cx="1301953" cy="1301953"/>
          </a:xfrm>
          <a:prstGeom prst="ellipse">
            <a:avLst/>
          </a:prstGeom>
          <a:noFill/>
          <a:ln w="38100" cmpd="sng">
            <a:solidFill>
              <a:srgbClr val="E56C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 smtClean="0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66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86112"/>
          </a:xfrm>
          <a:prstGeom prst="rect">
            <a:avLst/>
          </a:prstGeom>
          <a:solidFill>
            <a:srgbClr val="494949"/>
          </a:solidFill>
          <a:ln w="12700" cmpd="sng">
            <a:solidFill>
              <a:srgbClr val="3333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 smtClean="0">
              <a:solidFill>
                <a:srgbClr val="33333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256" y="186071"/>
            <a:ext cx="7798458" cy="59833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Thin"/>
              </a:rPr>
              <a:t>New Special Offers</a:t>
            </a:r>
            <a:endParaRPr lang="en-US" sz="3600" dirty="0">
              <a:solidFill>
                <a:schemeClr val="bg1"/>
              </a:solidFill>
              <a:latin typeface="Helvetica Neue Thi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9705" y="1168775"/>
            <a:ext cx="8272059" cy="2282637"/>
          </a:xfrm>
          <a:prstGeom prst="rect">
            <a:avLst/>
          </a:prstGeom>
        </p:spPr>
        <p:txBody>
          <a:bodyPr vert="horz" lIns="457200" tIns="34313" rIns="68626" bIns="34313" rtlCol="0" anchor="t" anchorCtr="0">
            <a:noAutofit/>
          </a:bodyPr>
          <a:lstStyle>
            <a:lvl1pPr algn="l" defTabSz="343129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tx2"/>
                </a:solidFill>
                <a:latin typeface="+mj-lt"/>
                <a:ea typeface="+mj-ea"/>
                <a:cs typeface="Helvetica Neue Thin"/>
              </a:defRPr>
            </a:lvl1pPr>
          </a:lstStyle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Helvetica Neue Thin"/>
              </a:rPr>
              <a:t>Rent 4+ days, and get a 5</a:t>
            </a:r>
            <a:r>
              <a:rPr lang="en-US" sz="2400" baseline="30000" dirty="0" smtClean="0">
                <a:solidFill>
                  <a:srgbClr val="333333"/>
                </a:solidFill>
                <a:latin typeface="Helvetica Neue Thin"/>
              </a:rPr>
              <a:t>th</a:t>
            </a:r>
            <a:r>
              <a:rPr lang="en-US" sz="2400" dirty="0" smtClean="0">
                <a:solidFill>
                  <a:srgbClr val="333333"/>
                </a:solidFill>
                <a:latin typeface="Helvetica Neue Thin"/>
              </a:rPr>
              <a:t> day free 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</a:rPr>
              <a:t>Get a free tank of gas for 500 point2point miles driven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</a:rPr>
              <a:t>Rent any car for 10+ days, get any other car free for 1 day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</a:rPr>
              <a:t>Try a hybrid or electric car at a 30% discount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631765"/>
            <a:ext cx="9144000" cy="511735"/>
          </a:xfrm>
          <a:prstGeom prst="rect">
            <a:avLst/>
          </a:prstGeom>
          <a:solidFill>
            <a:srgbClr val="E56C37"/>
          </a:solidFill>
          <a:ln w="12700" cmpd="sng">
            <a:solidFill>
              <a:srgbClr val="E56C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 smtClean="0">
              <a:solidFill>
                <a:srgbClr val="5A5A5A"/>
              </a:solidFill>
            </a:endParaRPr>
          </a:p>
        </p:txBody>
      </p:sp>
      <p:pic>
        <p:nvPicPr>
          <p:cNvPr id="6" name="Picture 5" descr="point2point_logo_w_spot_color_reversed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4686939"/>
            <a:ext cx="1509058" cy="399836"/>
          </a:xfrm>
          <a:prstGeom prst="rect">
            <a:avLst/>
          </a:prstGeom>
        </p:spPr>
      </p:pic>
      <p:pic>
        <p:nvPicPr>
          <p:cNvPr id="8" name="Picture 7" descr="p2p-bannerbgd@2x-02_d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88994"/>
            <a:ext cx="9143999" cy="9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2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86112"/>
          </a:xfrm>
          <a:prstGeom prst="rect">
            <a:avLst/>
          </a:prstGeom>
          <a:solidFill>
            <a:srgbClr val="494949"/>
          </a:solidFill>
          <a:ln w="12700" cmpd="sng">
            <a:solidFill>
              <a:srgbClr val="3333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 smtClean="0">
              <a:solidFill>
                <a:srgbClr val="33333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256" y="186071"/>
            <a:ext cx="7798458" cy="59833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Thin"/>
              </a:rPr>
              <a:t>Rules</a:t>
            </a:r>
            <a:endParaRPr lang="en-US" sz="3600" dirty="0">
              <a:solidFill>
                <a:schemeClr val="bg1"/>
              </a:solidFill>
              <a:latin typeface="Helvetica Neue Thi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9705" y="1168775"/>
            <a:ext cx="8242164" cy="2282637"/>
          </a:xfrm>
          <a:prstGeom prst="rect">
            <a:avLst/>
          </a:prstGeom>
        </p:spPr>
        <p:txBody>
          <a:bodyPr vert="horz" lIns="457200" tIns="34313" rIns="68626" bIns="34313" rtlCol="0" anchor="t" anchorCtr="0">
            <a:noAutofit/>
          </a:bodyPr>
          <a:lstStyle>
            <a:lvl1pPr algn="l" defTabSz="343129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tx2"/>
                </a:solidFill>
                <a:latin typeface="+mj-lt"/>
                <a:ea typeface="+mj-ea"/>
                <a:cs typeface="Helvetica Neue Thin"/>
              </a:defRPr>
            </a:lvl1pPr>
          </a:lstStyle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Helvetica Neue Thin"/>
              </a:rPr>
              <a:t>All offers are based on car availability 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</a:rPr>
              <a:t>Limit of 1 discount per household this offering period.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</a:rPr>
              <a:t>Promotions are for a limited time only</a:t>
            </a:r>
          </a:p>
          <a:p>
            <a:pPr marL="73152" indent="-256032">
              <a:spcBef>
                <a:spcPts val="1200"/>
              </a:spcBef>
              <a:buClr>
                <a:srgbClr val="E56C37"/>
              </a:buClr>
              <a:buSzPct val="115000"/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</a:rPr>
              <a:t>Offers are subject to cancellation without any prior notice.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631765"/>
            <a:ext cx="9144000" cy="511735"/>
          </a:xfrm>
          <a:prstGeom prst="rect">
            <a:avLst/>
          </a:prstGeom>
          <a:solidFill>
            <a:srgbClr val="E56C37"/>
          </a:solidFill>
          <a:ln w="12700" cmpd="sng">
            <a:solidFill>
              <a:srgbClr val="E56C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 smtClean="0">
              <a:solidFill>
                <a:srgbClr val="5A5A5A"/>
              </a:solidFill>
            </a:endParaRPr>
          </a:p>
        </p:txBody>
      </p:sp>
      <p:pic>
        <p:nvPicPr>
          <p:cNvPr id="6" name="Picture 5" descr="point2point_logo_w_spot_color_reversed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4686939"/>
            <a:ext cx="1509058" cy="399836"/>
          </a:xfrm>
          <a:prstGeom prst="rect">
            <a:avLst/>
          </a:prstGeom>
        </p:spPr>
      </p:pic>
      <p:pic>
        <p:nvPicPr>
          <p:cNvPr id="8" name="Picture 7" descr="p2p-bannerbgd@2x-02_d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88994"/>
            <a:ext cx="9143999" cy="9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8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256" y="1060130"/>
            <a:ext cx="7798458" cy="59833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 Neue Thin"/>
              </a:rPr>
              <a:t>Thank you</a:t>
            </a:r>
            <a:endParaRPr lang="en-US" sz="3600" dirty="0">
              <a:solidFill>
                <a:schemeClr val="bg1"/>
              </a:solidFill>
              <a:latin typeface="Helvetica Neue Thin"/>
            </a:endParaRPr>
          </a:p>
        </p:txBody>
      </p:sp>
      <p:pic>
        <p:nvPicPr>
          <p:cNvPr id="7" name="Picture 6" descr="point2point_logo_w_spot_color_reversed.png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4679468"/>
            <a:ext cx="1509058" cy="3998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6765" y="4679468"/>
            <a:ext cx="4572000" cy="3795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baseline="30000" dirty="0">
                <a:solidFill>
                  <a:srgbClr val="CACACA"/>
                </a:solidFill>
              </a:rPr>
              <a:t>Any reference to company names and logos, including point2point, its logo and/or its products or services, is for demonstration purposes only.</a:t>
            </a:r>
          </a:p>
        </p:txBody>
      </p:sp>
    </p:spTree>
    <p:extLst>
      <p:ext uri="{BB962C8B-B14F-4D97-AF65-F5344CB8AC3E}">
        <p14:creationId xmlns:p14="http://schemas.microsoft.com/office/powerpoint/2010/main" val="4197226165"/>
      </p:ext>
    </p:extLst>
  </p:cSld>
  <p:clrMapOvr>
    <a:masterClrMapping/>
  </p:clrMapOvr>
</p:sld>
</file>

<file path=ppt/theme/theme1.xml><?xml version="1.0" encoding="utf-8"?>
<a:theme xmlns:a="http://schemas.openxmlformats.org/drawingml/2006/main" name="ApigeePPT2014-v5-2">
  <a:themeElements>
    <a:clrScheme name="Custom 1">
      <a:dk1>
        <a:srgbClr val="474440"/>
      </a:dk1>
      <a:lt1>
        <a:sysClr val="window" lastClr="FFFFFF"/>
      </a:lt1>
      <a:dk2>
        <a:srgbClr val="DA5529"/>
      </a:dk2>
      <a:lt2>
        <a:srgbClr val="F1F2F2"/>
      </a:lt2>
      <a:accent1>
        <a:srgbClr val="2E4442"/>
      </a:accent1>
      <a:accent2>
        <a:srgbClr val="493848"/>
      </a:accent2>
      <a:accent3>
        <a:srgbClr val="D3990A"/>
      </a:accent3>
      <a:accent4>
        <a:srgbClr val="4F5051"/>
      </a:accent4>
      <a:accent5>
        <a:srgbClr val="AC5D5F"/>
      </a:accent5>
      <a:accent6>
        <a:srgbClr val="7A9543"/>
      </a:accent6>
      <a:hlink>
        <a:srgbClr val="CF3F20"/>
      </a:hlink>
      <a:folHlink>
        <a:srgbClr val="064B7C"/>
      </a:folHlink>
    </a:clrScheme>
    <a:fontScheme name="ApigeeFontsMac">
      <a:majorFont>
        <a:latin typeface="Helvetica Neue Thin"/>
        <a:ea typeface=""/>
        <a:cs typeface=""/>
      </a:majorFont>
      <a:minorFont>
        <a:latin typeface="Helvetica Neue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mpd="sng">
          <a:solidFill>
            <a:srgbClr val="FF4300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500" dirty="0" smtClean="0">
            <a:solidFill>
              <a:srgbClr val="5A5A5A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45720" tIns="45720" rIns="45720" bIns="91440" rtlCol="0" anchor="t">
        <a:spAutoFit/>
      </a:bodyPr>
      <a:lstStyle>
        <a:defPPr algn="ctr"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7190</TotalTime>
  <Words>191</Words>
  <Application>Microsoft Office PowerPoint</Application>
  <PresentationFormat>On-screen Show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Helvetica Neue</vt:lpstr>
      <vt:lpstr>Helvetica Neue Light</vt:lpstr>
      <vt:lpstr>Helvetica Neue Thin</vt:lpstr>
      <vt:lpstr>ApigeePPT2014-v5-2</vt:lpstr>
      <vt:lpstr>PowerPoint Presentation</vt:lpstr>
      <vt:lpstr>Customer Survey</vt:lpstr>
      <vt:lpstr>Survey Demographics Highlights</vt:lpstr>
      <vt:lpstr>Reasons for joining</vt:lpstr>
      <vt:lpstr>New Special Offers</vt:lpstr>
      <vt:lpstr>Rules</vt:lpstr>
      <vt:lpstr>Thank you</vt:lpstr>
    </vt:vector>
  </TitlesOfParts>
  <Company>The Opposite of Olives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Carole Jeung</dc:creator>
  <cp:lastModifiedBy>Matthew Pizzi</cp:lastModifiedBy>
  <cp:revision>320</cp:revision>
  <dcterms:created xsi:type="dcterms:W3CDTF">2013-08-05T18:46:25Z</dcterms:created>
  <dcterms:modified xsi:type="dcterms:W3CDTF">2015-03-23T17:54:43Z</dcterms:modified>
</cp:coreProperties>
</file>